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embeddedFontLst>
    <p:embeddedFont>
      <p:font typeface="Helvetica Neue" panose="020B0604020202020204" charset="0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Lucida Sans" panose="020B060203050402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iiYVoKLajssaANZ6J0VD87O32e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2"/>
          <p:cNvSpPr txBox="1">
            <a:spLocks noGrp="1"/>
          </p:cNvSpPr>
          <p:nvPr>
            <p:ph type="ftr" idx="11"/>
          </p:nvPr>
        </p:nvSpPr>
        <p:spPr>
          <a:xfrm>
            <a:off x="4038600" y="635571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>
            <a:spLocks noGrp="1"/>
          </p:cNvSpPr>
          <p:nvPr>
            <p:ph type="ctrTitle"/>
          </p:nvPr>
        </p:nvSpPr>
        <p:spPr>
          <a:xfrm>
            <a:off x="4607878" y="2397252"/>
            <a:ext cx="2976242" cy="7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subTitle" idx="1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>
            <a:spLocks noGrp="1"/>
          </p:cNvSpPr>
          <p:nvPr>
            <p:ph type="title"/>
          </p:nvPr>
        </p:nvSpPr>
        <p:spPr>
          <a:xfrm>
            <a:off x="2144327" y="397763"/>
            <a:ext cx="7903344" cy="7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body" idx="1"/>
          </p:nvPr>
        </p:nvSpPr>
        <p:spPr>
          <a:xfrm>
            <a:off x="747364" y="1733803"/>
            <a:ext cx="10697271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5"/>
          <p:cNvSpPr txBox="1">
            <a:spLocks noGrp="1"/>
          </p:cNvSpPr>
          <p:nvPr>
            <p:ph type="title"/>
          </p:nvPr>
        </p:nvSpPr>
        <p:spPr>
          <a:xfrm>
            <a:off x="2144327" y="397763"/>
            <a:ext cx="7903344" cy="7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body" idx="2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>
            <a:spLocks noGrp="1"/>
          </p:cNvSpPr>
          <p:nvPr>
            <p:ph type="title"/>
          </p:nvPr>
        </p:nvSpPr>
        <p:spPr>
          <a:xfrm>
            <a:off x="2144327" y="397763"/>
            <a:ext cx="7903344" cy="7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/download/business-model-canvas/ppt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youtube.com/watch?v=CakUeC1sCSs&amp;t=706s" TargetMode="External"/><Relationship Id="rId4" Type="http://schemas.openxmlformats.org/officeDocument/2006/relationships/hyperlink" Target="https://www.youtube.com/watch?v=I8nwNcCfyig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"/>
          <p:cNvSpPr txBox="1"/>
          <p:nvPr/>
        </p:nvSpPr>
        <p:spPr>
          <a:xfrm>
            <a:off x="3878751" y="1099400"/>
            <a:ext cx="4503300" cy="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COVER SLIDE</a:t>
            </a:r>
            <a:endParaRPr sz="50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8" name="Google Shape;48;p1"/>
          <p:cNvSpPr txBox="1"/>
          <p:nvPr/>
        </p:nvSpPr>
        <p:spPr>
          <a:xfrm>
            <a:off x="2466250" y="2750750"/>
            <a:ext cx="9034200" cy="19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9844" marR="5080" lvl="0" indent="-1777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slide should include:</a:t>
            </a:r>
            <a:endParaRPr/>
          </a:p>
          <a:p>
            <a:pPr marL="354965" marR="508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Name &amp; Logo of your venture</a:t>
            </a:r>
            <a:endParaRPr/>
          </a:p>
          <a:p>
            <a:pPr marL="354965" marR="508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Vision statement -This is a quick overview of your business and the value that you provide to your customers. Keep it short and simple. </a:t>
            </a:r>
            <a:endParaRPr sz="22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" name="Google Shape;49;p1"/>
          <p:cNvSpPr/>
          <p:nvPr/>
        </p:nvSpPr>
        <p:spPr>
          <a:xfrm>
            <a:off x="3276600" y="1926754"/>
            <a:ext cx="5384800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"/>
          <p:cNvSpPr txBox="1">
            <a:spLocks noGrp="1"/>
          </p:cNvSpPr>
          <p:nvPr>
            <p:ph type="ftr" idx="11"/>
          </p:nvPr>
        </p:nvSpPr>
        <p:spPr>
          <a:xfrm>
            <a:off x="4038600" y="635571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solidFill>
                  <a:schemeClr val="tx2">
                    <a:lumMod val="50000"/>
                  </a:schemeClr>
                </a:solidFill>
              </a:rPr>
              <a:t>Smart</a:t>
            </a:r>
            <a:r>
              <a:rPr lang="en-US" sz="1500" dirty="0" err="1">
                <a:solidFill>
                  <a:srgbClr val="006600"/>
                </a:solidFill>
              </a:rPr>
              <a:t>IDEA</a:t>
            </a:r>
            <a:r>
              <a:rPr lang="en-US" sz="1500" dirty="0" err="1">
                <a:solidFill>
                  <a:schemeClr val="tx2">
                    <a:lumMod val="50000"/>
                  </a:schemeClr>
                </a:solidFill>
              </a:rPr>
              <a:t>thon</a:t>
            </a:r>
            <a:r>
              <a:rPr lang="en-US" sz="1500" dirty="0">
                <a:solidFill>
                  <a:srgbClr val="006600"/>
                </a:solidFill>
              </a:rPr>
              <a:t> </a:t>
            </a:r>
            <a:r>
              <a:rPr lang="en-US" sz="1500" dirty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sz="1500" dirty="0">
                <a:solidFill>
                  <a:srgbClr val="006600"/>
                </a:solidFill>
              </a:rPr>
              <a:t> </a:t>
            </a:r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sz="15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1" name="Google Shape;51;p1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"/>
          <p:cNvSpPr txBox="1">
            <a:spLocks noGrp="1"/>
          </p:cNvSpPr>
          <p:nvPr>
            <p:ph type="ctrTitle"/>
          </p:nvPr>
        </p:nvSpPr>
        <p:spPr>
          <a:xfrm>
            <a:off x="4495800" y="1325836"/>
            <a:ext cx="2976242" cy="7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PROBLEM</a:t>
            </a:r>
            <a:endParaRPr/>
          </a:p>
        </p:txBody>
      </p:sp>
      <p:sp>
        <p:nvSpPr>
          <p:cNvPr id="57" name="Google Shape;57;p2"/>
          <p:cNvSpPr txBox="1"/>
          <p:nvPr/>
        </p:nvSpPr>
        <p:spPr>
          <a:xfrm>
            <a:off x="2895600" y="2784234"/>
            <a:ext cx="6705600" cy="97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354965" marR="508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is the problem you are trying to solve? </a:t>
            </a:r>
            <a:endParaRPr/>
          </a:p>
          <a:p>
            <a:pPr marL="354965" marR="508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Validate the problem with real life examples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3413760" y="2286000"/>
            <a:ext cx="5384800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60" name="Google Shape;60;p2"/>
          <p:cNvSpPr txBox="1">
            <a:spLocks noGrp="1"/>
          </p:cNvSpPr>
          <p:nvPr>
            <p:ph type="ftr" idx="11"/>
          </p:nvPr>
        </p:nvSpPr>
        <p:spPr>
          <a:xfrm>
            <a:off x="4038600" y="6355715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solidFill>
                  <a:schemeClr val="dk1"/>
                </a:solidFill>
              </a:rPr>
              <a:t>Smart</a:t>
            </a:r>
            <a:r>
              <a:rPr lang="en-US" sz="1500" dirty="0" err="1">
                <a:solidFill>
                  <a:srgbClr val="C00000"/>
                </a:solidFill>
              </a:rPr>
              <a:t>IDEA</a:t>
            </a:r>
            <a:r>
              <a:rPr lang="en-US" sz="1500" dirty="0" err="1">
                <a:solidFill>
                  <a:schemeClr val="dk1"/>
                </a:solidFill>
              </a:rPr>
              <a:t>thon</a:t>
            </a:r>
            <a:r>
              <a:rPr lang="en-US" sz="1500" dirty="0">
                <a:solidFill>
                  <a:schemeClr val="dk1"/>
                </a:solidFill>
              </a:rPr>
              <a:t> - </a:t>
            </a:r>
            <a:r>
              <a:rPr lang="en-US" sz="1500" dirty="0" smtClean="0">
                <a:solidFill>
                  <a:schemeClr val="dk1"/>
                </a:solidFill>
              </a:rPr>
              <a:t>2026</a:t>
            </a:r>
            <a:endParaRPr sz="1500" dirty="0">
              <a:solidFill>
                <a:schemeClr val="dk1"/>
              </a:solidFill>
            </a:endParaRPr>
          </a:p>
        </p:txBody>
      </p:sp>
      <p:sp>
        <p:nvSpPr>
          <p:cNvPr id="7" name="Google Shape;50;p1"/>
          <p:cNvSpPr txBox="1">
            <a:spLocks/>
          </p:cNvSpPr>
          <p:nvPr/>
        </p:nvSpPr>
        <p:spPr>
          <a:xfrm>
            <a:off x="4038600" y="635571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Smart</a:t>
            </a:r>
            <a:r>
              <a:rPr lang="en-US" sz="1500" smtClean="0">
                <a:solidFill>
                  <a:srgbClr val="006600"/>
                </a:solidFill>
              </a:rPr>
              <a:t>IDEA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thon</a:t>
            </a:r>
            <a:r>
              <a:rPr lang="en-US" sz="1500" smtClean="0">
                <a:solidFill>
                  <a:srgbClr val="006600"/>
                </a:solidFill>
              </a:rPr>
              <a:t> 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sz="1500" smtClean="0">
                <a:solidFill>
                  <a:srgbClr val="006600"/>
                </a:solidFill>
              </a:rPr>
              <a:t> 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lang="en-US" sz="1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"/>
          <p:cNvSpPr txBox="1"/>
          <p:nvPr/>
        </p:nvSpPr>
        <p:spPr>
          <a:xfrm>
            <a:off x="4431057" y="973425"/>
            <a:ext cx="3246755" cy="7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SOLUTION</a:t>
            </a:r>
            <a:endParaRPr sz="50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66" name="Google Shape;66;p3"/>
          <p:cNvSpPr txBox="1"/>
          <p:nvPr/>
        </p:nvSpPr>
        <p:spPr>
          <a:xfrm>
            <a:off x="1524000" y="2469697"/>
            <a:ext cx="10287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9844" marR="5080" lvl="0" indent="-1777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Describe how customers use your product and how it addresses the problem(s) that you have outlined.</a:t>
            </a:r>
            <a:endParaRPr/>
          </a:p>
          <a:p>
            <a:pPr marL="29844" marR="5080" lvl="0" indent="-17779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If there are multiple problems, then clearly map your solutions accordingly.</a:t>
            </a:r>
            <a:endParaRPr/>
          </a:p>
        </p:txBody>
      </p:sp>
      <p:sp>
        <p:nvSpPr>
          <p:cNvPr id="67" name="Google Shape;67;p3"/>
          <p:cNvSpPr/>
          <p:nvPr/>
        </p:nvSpPr>
        <p:spPr>
          <a:xfrm>
            <a:off x="3362034" y="1981200"/>
            <a:ext cx="5384800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solidFill>
                  <a:schemeClr val="dk1"/>
                </a:solidFill>
              </a:rPr>
              <a:t>Smart</a:t>
            </a:r>
            <a:r>
              <a:rPr lang="en-US" sz="1500" dirty="0" err="1">
                <a:solidFill>
                  <a:srgbClr val="C00000"/>
                </a:solidFill>
              </a:rPr>
              <a:t>IDEA</a:t>
            </a:r>
            <a:r>
              <a:rPr lang="en-US" sz="1500" dirty="0" err="1">
                <a:solidFill>
                  <a:schemeClr val="dk1"/>
                </a:solidFill>
              </a:rPr>
              <a:t>thon</a:t>
            </a:r>
            <a:r>
              <a:rPr lang="en-US" sz="1500" dirty="0">
                <a:solidFill>
                  <a:schemeClr val="dk1"/>
                </a:solidFill>
              </a:rPr>
              <a:t> - </a:t>
            </a:r>
            <a:r>
              <a:rPr lang="en-US" sz="1500" dirty="0" smtClean="0">
                <a:solidFill>
                  <a:schemeClr val="dk1"/>
                </a:solidFill>
              </a:rPr>
              <a:t>2026</a:t>
            </a:r>
            <a:endParaRPr sz="1500" dirty="0">
              <a:solidFill>
                <a:schemeClr val="dk1"/>
              </a:solidFill>
            </a:endParaRPr>
          </a:p>
        </p:txBody>
      </p:sp>
      <p:sp>
        <p:nvSpPr>
          <p:cNvPr id="69" name="Google Shape;69;p3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8" name="Google Shape;50;p1"/>
          <p:cNvSpPr txBox="1">
            <a:spLocks/>
          </p:cNvSpPr>
          <p:nvPr/>
        </p:nvSpPr>
        <p:spPr>
          <a:xfrm>
            <a:off x="4038600" y="635571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500" dirty="0" err="1" smtClean="0">
                <a:solidFill>
                  <a:schemeClr val="tx2">
                    <a:lumMod val="50000"/>
                  </a:schemeClr>
                </a:solidFill>
              </a:rPr>
              <a:t>Smart</a:t>
            </a:r>
            <a:r>
              <a:rPr lang="en-US" sz="1500" dirty="0" err="1" smtClean="0">
                <a:solidFill>
                  <a:srgbClr val="006600"/>
                </a:solidFill>
              </a:rPr>
              <a:t>IDEA</a:t>
            </a:r>
            <a:r>
              <a:rPr lang="en-US" sz="1500" dirty="0" err="1" smtClean="0">
                <a:solidFill>
                  <a:schemeClr val="tx2">
                    <a:lumMod val="50000"/>
                  </a:schemeClr>
                </a:solidFill>
              </a:rPr>
              <a:t>thon</a:t>
            </a:r>
            <a:r>
              <a:rPr lang="en-US" sz="1500" dirty="0" smtClean="0">
                <a:solidFill>
                  <a:srgbClr val="006600"/>
                </a:solidFill>
              </a:rPr>
              <a:t> </a:t>
            </a:r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sz="1500" dirty="0" smtClean="0">
                <a:solidFill>
                  <a:srgbClr val="006600"/>
                </a:solidFill>
              </a:rPr>
              <a:t> </a:t>
            </a:r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lang="en-US" sz="1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"/>
          <p:cNvSpPr txBox="1"/>
          <p:nvPr/>
        </p:nvSpPr>
        <p:spPr>
          <a:xfrm>
            <a:off x="3048000" y="1159123"/>
            <a:ext cx="6391565" cy="782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PRODUCT/SERVICE</a:t>
            </a:r>
            <a:endParaRPr sz="50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75" name="Google Shape;75;p4"/>
          <p:cNvSpPr txBox="1"/>
          <p:nvPr/>
        </p:nvSpPr>
        <p:spPr>
          <a:xfrm>
            <a:off x="2133600" y="2514600"/>
            <a:ext cx="92964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354965" marR="508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Talk about the features and benefits of your product/service and how it adds value to the end user</a:t>
            </a:r>
            <a:endParaRPr/>
          </a:p>
          <a:p>
            <a:pPr marL="354965" marR="508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Screenshots /pictures of your product demo can be used </a:t>
            </a:r>
            <a:endParaRPr/>
          </a:p>
        </p:txBody>
      </p:sp>
      <p:sp>
        <p:nvSpPr>
          <p:cNvPr id="76" name="Google Shape;76;p4"/>
          <p:cNvSpPr/>
          <p:nvPr/>
        </p:nvSpPr>
        <p:spPr>
          <a:xfrm>
            <a:off x="3276600" y="1953323"/>
            <a:ext cx="5384800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solidFill>
                  <a:schemeClr val="dk1"/>
                </a:solidFill>
              </a:rPr>
              <a:t>Smart</a:t>
            </a:r>
            <a:r>
              <a:rPr lang="en-US" sz="1500" dirty="0" err="1">
                <a:solidFill>
                  <a:srgbClr val="C00000"/>
                </a:solidFill>
              </a:rPr>
              <a:t>IDEA</a:t>
            </a:r>
            <a:r>
              <a:rPr lang="en-US" sz="1500" dirty="0" err="1">
                <a:solidFill>
                  <a:schemeClr val="dk1"/>
                </a:solidFill>
              </a:rPr>
              <a:t>thon</a:t>
            </a:r>
            <a:r>
              <a:rPr lang="en-US" sz="1500" dirty="0">
                <a:solidFill>
                  <a:schemeClr val="dk1"/>
                </a:solidFill>
              </a:rPr>
              <a:t> - </a:t>
            </a:r>
            <a:r>
              <a:rPr lang="en-US" sz="1500" dirty="0" smtClean="0">
                <a:solidFill>
                  <a:schemeClr val="dk1"/>
                </a:solidFill>
              </a:rPr>
              <a:t>2026</a:t>
            </a:r>
            <a:endParaRPr sz="1500" dirty="0">
              <a:solidFill>
                <a:schemeClr val="dk1"/>
              </a:solidFill>
            </a:endParaRPr>
          </a:p>
        </p:txBody>
      </p:sp>
      <p:sp>
        <p:nvSpPr>
          <p:cNvPr id="78" name="Google Shape;78;p4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7" name="Google Shape;50;p1"/>
          <p:cNvSpPr txBox="1">
            <a:spLocks/>
          </p:cNvSpPr>
          <p:nvPr/>
        </p:nvSpPr>
        <p:spPr>
          <a:xfrm>
            <a:off x="4038600" y="635571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500" dirty="0" err="1" smtClean="0">
                <a:solidFill>
                  <a:schemeClr val="tx2">
                    <a:lumMod val="50000"/>
                  </a:schemeClr>
                </a:solidFill>
              </a:rPr>
              <a:t>Smart</a:t>
            </a:r>
            <a:r>
              <a:rPr lang="en-US" sz="1500" dirty="0" err="1" smtClean="0">
                <a:solidFill>
                  <a:srgbClr val="006600"/>
                </a:solidFill>
              </a:rPr>
              <a:t>IDEA</a:t>
            </a:r>
            <a:r>
              <a:rPr lang="en-US" sz="1500" dirty="0" err="1" smtClean="0">
                <a:solidFill>
                  <a:schemeClr val="tx2">
                    <a:lumMod val="50000"/>
                  </a:schemeClr>
                </a:solidFill>
              </a:rPr>
              <a:t>thon</a:t>
            </a:r>
            <a:r>
              <a:rPr lang="en-US" sz="1500" dirty="0" smtClean="0">
                <a:solidFill>
                  <a:srgbClr val="006600"/>
                </a:solidFill>
              </a:rPr>
              <a:t> </a:t>
            </a:r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sz="1500" dirty="0" smtClean="0">
                <a:solidFill>
                  <a:srgbClr val="006600"/>
                </a:solidFill>
              </a:rPr>
              <a:t> </a:t>
            </a:r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lang="en-US" sz="1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"/>
          <p:cNvSpPr txBox="1"/>
          <p:nvPr/>
        </p:nvSpPr>
        <p:spPr>
          <a:xfrm>
            <a:off x="3733800" y="1054648"/>
            <a:ext cx="5181600" cy="782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MARKET SIZE</a:t>
            </a:r>
            <a:endParaRPr sz="50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84" name="Google Shape;84;p5"/>
          <p:cNvSpPr txBox="1"/>
          <p:nvPr/>
        </p:nvSpPr>
        <p:spPr>
          <a:xfrm>
            <a:off x="1371600" y="2286000"/>
            <a:ext cx="10363200" cy="149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354965" marR="508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is the size of the market and potential size of the opportunity?</a:t>
            </a:r>
            <a:endParaRPr/>
          </a:p>
          <a:p>
            <a:pPr marL="354965" marR="508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Some good metrics to use: TAM, SAM, SOM</a:t>
            </a:r>
            <a:endParaRPr/>
          </a:p>
          <a:p>
            <a:pPr marL="354965" marR="508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Top-down calculation is good, but a bottom-up approach is better</a:t>
            </a:r>
            <a:endParaRPr/>
          </a:p>
        </p:txBody>
      </p:sp>
      <p:sp>
        <p:nvSpPr>
          <p:cNvPr id="85" name="Google Shape;85;p5"/>
          <p:cNvSpPr/>
          <p:nvPr/>
        </p:nvSpPr>
        <p:spPr>
          <a:xfrm>
            <a:off x="3200400" y="1836913"/>
            <a:ext cx="5384800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solidFill>
                  <a:schemeClr val="dk1"/>
                </a:solidFill>
              </a:rPr>
              <a:t>Smart</a:t>
            </a:r>
            <a:r>
              <a:rPr lang="en-US" sz="1500" dirty="0" err="1">
                <a:solidFill>
                  <a:srgbClr val="C00000"/>
                </a:solidFill>
              </a:rPr>
              <a:t>IDEA</a:t>
            </a:r>
            <a:r>
              <a:rPr lang="en-US" sz="1500" dirty="0" err="1">
                <a:solidFill>
                  <a:schemeClr val="dk1"/>
                </a:solidFill>
              </a:rPr>
              <a:t>thon</a:t>
            </a:r>
            <a:r>
              <a:rPr lang="en-US" sz="1500" dirty="0">
                <a:solidFill>
                  <a:schemeClr val="dk1"/>
                </a:solidFill>
              </a:rPr>
              <a:t> - </a:t>
            </a:r>
            <a:r>
              <a:rPr lang="en-US" sz="1500" dirty="0" smtClean="0">
                <a:solidFill>
                  <a:schemeClr val="dk1"/>
                </a:solidFill>
              </a:rPr>
              <a:t>2026</a:t>
            </a:r>
            <a:endParaRPr sz="1500" dirty="0">
              <a:solidFill>
                <a:schemeClr val="dk1"/>
              </a:solidFill>
            </a:endParaRPr>
          </a:p>
        </p:txBody>
      </p:sp>
      <p:sp>
        <p:nvSpPr>
          <p:cNvPr id="87" name="Google Shape;87;p5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7" name="Google Shape;50;p1"/>
          <p:cNvSpPr txBox="1">
            <a:spLocks/>
          </p:cNvSpPr>
          <p:nvPr/>
        </p:nvSpPr>
        <p:spPr>
          <a:xfrm>
            <a:off x="4038600" y="635571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Smart</a:t>
            </a:r>
            <a:r>
              <a:rPr lang="en-US" sz="1500" smtClean="0">
                <a:solidFill>
                  <a:srgbClr val="006600"/>
                </a:solidFill>
              </a:rPr>
              <a:t>IDEA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thon</a:t>
            </a:r>
            <a:r>
              <a:rPr lang="en-US" sz="1500" smtClean="0">
                <a:solidFill>
                  <a:srgbClr val="006600"/>
                </a:solidFill>
              </a:rPr>
              <a:t> 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sz="1500" smtClean="0">
                <a:solidFill>
                  <a:srgbClr val="006600"/>
                </a:solidFill>
              </a:rPr>
              <a:t> 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lang="en-US" sz="1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"/>
          <p:cNvSpPr txBox="1"/>
          <p:nvPr/>
        </p:nvSpPr>
        <p:spPr>
          <a:xfrm>
            <a:off x="3448647" y="944730"/>
            <a:ext cx="4823937" cy="782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COMPETITION</a:t>
            </a:r>
            <a:endParaRPr sz="50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93" name="Google Shape;93;p7"/>
          <p:cNvSpPr txBox="1"/>
          <p:nvPr/>
        </p:nvSpPr>
        <p:spPr>
          <a:xfrm>
            <a:off x="1219200" y="2286000"/>
            <a:ext cx="104394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354965" marR="508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Mention your competition in your space and explain how you fit in the competitive landscape</a:t>
            </a:r>
            <a:endParaRPr/>
          </a:p>
          <a:p>
            <a:pPr marL="354965" marR="508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Who are your direct and indirect competitors? List major competitors in your market and describe what they do well and what they do poorly.</a:t>
            </a:r>
            <a:endParaRPr/>
          </a:p>
          <a:p>
            <a:pPr marL="354965" marR="508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sets your product or service apart from other entities or alternatives in its market? In other words, what is your </a:t>
            </a:r>
            <a:r>
              <a:rPr lang="en-US" sz="22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Unique Selling Proposition</a:t>
            </a:r>
            <a:r>
              <a:rPr lang="en-US" sz="2200" b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?</a:t>
            </a:r>
            <a:endParaRPr/>
          </a:p>
        </p:txBody>
      </p:sp>
      <p:sp>
        <p:nvSpPr>
          <p:cNvPr id="94" name="Google Shape;94;p7"/>
          <p:cNvSpPr/>
          <p:nvPr/>
        </p:nvSpPr>
        <p:spPr>
          <a:xfrm>
            <a:off x="3168215" y="1726995"/>
            <a:ext cx="5384800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solidFill>
                  <a:schemeClr val="dk1"/>
                </a:solidFill>
              </a:rPr>
              <a:t>Smart</a:t>
            </a:r>
            <a:r>
              <a:rPr lang="en-US" sz="1500" dirty="0" err="1">
                <a:solidFill>
                  <a:srgbClr val="C00000"/>
                </a:solidFill>
              </a:rPr>
              <a:t>IDEA</a:t>
            </a:r>
            <a:r>
              <a:rPr lang="en-US" sz="1500" dirty="0" err="1">
                <a:solidFill>
                  <a:schemeClr val="dk1"/>
                </a:solidFill>
              </a:rPr>
              <a:t>thon</a:t>
            </a:r>
            <a:r>
              <a:rPr lang="en-US" sz="1500" dirty="0">
                <a:solidFill>
                  <a:schemeClr val="dk1"/>
                </a:solidFill>
              </a:rPr>
              <a:t> - </a:t>
            </a:r>
            <a:r>
              <a:rPr lang="en-US" sz="1500" dirty="0" smtClean="0">
                <a:solidFill>
                  <a:schemeClr val="dk1"/>
                </a:solidFill>
              </a:rPr>
              <a:t>2026</a:t>
            </a:r>
            <a:endParaRPr sz="1500" dirty="0">
              <a:solidFill>
                <a:schemeClr val="dk1"/>
              </a:solidFill>
            </a:endParaRPr>
          </a:p>
        </p:txBody>
      </p:sp>
      <p:sp>
        <p:nvSpPr>
          <p:cNvPr id="96" name="Google Shape;96;p7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7" name="Google Shape;50;p1"/>
          <p:cNvSpPr txBox="1">
            <a:spLocks/>
          </p:cNvSpPr>
          <p:nvPr/>
        </p:nvSpPr>
        <p:spPr>
          <a:xfrm>
            <a:off x="4038600" y="635571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Smart</a:t>
            </a:r>
            <a:r>
              <a:rPr lang="en-US" sz="1500" smtClean="0">
                <a:solidFill>
                  <a:srgbClr val="006600"/>
                </a:solidFill>
              </a:rPr>
              <a:t>IDEA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thon</a:t>
            </a:r>
            <a:r>
              <a:rPr lang="en-US" sz="1500" smtClean="0">
                <a:solidFill>
                  <a:srgbClr val="006600"/>
                </a:solidFill>
              </a:rPr>
              <a:t> 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sz="1500" smtClean="0">
                <a:solidFill>
                  <a:srgbClr val="006600"/>
                </a:solidFill>
              </a:rPr>
              <a:t> 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lang="en-US" sz="1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"/>
          <p:cNvSpPr txBox="1">
            <a:spLocks noGrp="1"/>
          </p:cNvSpPr>
          <p:nvPr>
            <p:ph type="title"/>
          </p:nvPr>
        </p:nvSpPr>
        <p:spPr>
          <a:xfrm>
            <a:off x="3336675" y="762000"/>
            <a:ext cx="5273700" cy="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BUSINESS MODEL </a:t>
            </a:r>
            <a:endParaRPr/>
          </a:p>
        </p:txBody>
      </p:sp>
      <p:sp>
        <p:nvSpPr>
          <p:cNvPr id="102" name="Google Shape;102;p8"/>
          <p:cNvSpPr/>
          <p:nvPr/>
        </p:nvSpPr>
        <p:spPr>
          <a:xfrm>
            <a:off x="3225800" y="1600200"/>
            <a:ext cx="5384800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solidFill>
                  <a:schemeClr val="dk1"/>
                </a:solidFill>
              </a:rPr>
              <a:t>Smart</a:t>
            </a:r>
            <a:r>
              <a:rPr lang="en-US" sz="1500" dirty="0" err="1">
                <a:solidFill>
                  <a:srgbClr val="C00000"/>
                </a:solidFill>
              </a:rPr>
              <a:t>IDEA</a:t>
            </a:r>
            <a:r>
              <a:rPr lang="en-US" sz="1500" dirty="0" err="1">
                <a:solidFill>
                  <a:schemeClr val="dk1"/>
                </a:solidFill>
              </a:rPr>
              <a:t>thon</a:t>
            </a:r>
            <a:r>
              <a:rPr lang="en-US" sz="1500" dirty="0">
                <a:solidFill>
                  <a:schemeClr val="dk1"/>
                </a:solidFill>
              </a:rPr>
              <a:t> - </a:t>
            </a:r>
            <a:r>
              <a:rPr lang="en-US" sz="1500" dirty="0" smtClean="0">
                <a:solidFill>
                  <a:schemeClr val="dk1"/>
                </a:solidFill>
              </a:rPr>
              <a:t>2026</a:t>
            </a:r>
            <a:endParaRPr sz="1500" dirty="0">
              <a:solidFill>
                <a:schemeClr val="dk1"/>
              </a:solidFill>
            </a:endParaRPr>
          </a:p>
        </p:txBody>
      </p:sp>
      <p:sp>
        <p:nvSpPr>
          <p:cNvPr id="104" name="Google Shape;104;p8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105" name="Google Shape;105;p8"/>
          <p:cNvSpPr txBox="1"/>
          <p:nvPr/>
        </p:nvSpPr>
        <p:spPr>
          <a:xfrm>
            <a:off x="885375" y="1962375"/>
            <a:ext cx="10778700" cy="38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54965" marR="508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download the business model canvas template from the following link: </a:t>
            </a:r>
            <a:r>
              <a:rPr lang="en-US" sz="20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https: //neoschronos.com/download/business-model-canvas/ppt/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508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508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References for Business Model Canvas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14400" marR="5080" lvl="1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○"/>
            </a:pPr>
            <a:r>
              <a:rPr lang="en-US" sz="20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/>
              </a:rPr>
              <a:t>(182) Introduction to the Business Model Canvas - YouTube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14400" marR="5080" lvl="1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○"/>
            </a:pPr>
            <a:r>
              <a:rPr lang="en-US" sz="20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5"/>
              </a:rPr>
              <a:t>(182) Business Model Canvas Explained with Examples - YouTube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14400" marR="5080" lvl="1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○"/>
            </a:pPr>
            <a:r>
              <a:rPr lang="en-US" sz="20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https://www.youtube.com/watch?v=AdpGgWHraXU&amp;list=PLmHBbUI__57mF6oaUVNumHb5bRvuWNbJ5&amp;pp=iAQB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" name="Google Shape;50;p1"/>
          <p:cNvSpPr txBox="1">
            <a:spLocks/>
          </p:cNvSpPr>
          <p:nvPr/>
        </p:nvSpPr>
        <p:spPr>
          <a:xfrm>
            <a:off x="4038600" y="635571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Smart</a:t>
            </a:r>
            <a:r>
              <a:rPr lang="en-US" sz="1500" smtClean="0">
                <a:solidFill>
                  <a:srgbClr val="006600"/>
                </a:solidFill>
              </a:rPr>
              <a:t>IDEA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thon</a:t>
            </a:r>
            <a:r>
              <a:rPr lang="en-US" sz="1500" smtClean="0">
                <a:solidFill>
                  <a:srgbClr val="006600"/>
                </a:solidFill>
              </a:rPr>
              <a:t> 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sz="1500" smtClean="0">
                <a:solidFill>
                  <a:srgbClr val="006600"/>
                </a:solidFill>
              </a:rPr>
              <a:t> 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lang="en-US" sz="1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"/>
          <p:cNvSpPr txBox="1">
            <a:spLocks noGrp="1"/>
          </p:cNvSpPr>
          <p:nvPr>
            <p:ph type="title"/>
          </p:nvPr>
        </p:nvSpPr>
        <p:spPr>
          <a:xfrm>
            <a:off x="1767250" y="762000"/>
            <a:ext cx="10062900" cy="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ACHIEVEMENTS &amp; MILESTONES</a:t>
            </a:r>
            <a:endParaRPr/>
          </a:p>
        </p:txBody>
      </p:sp>
      <p:sp>
        <p:nvSpPr>
          <p:cNvPr id="111" name="Google Shape;111;p9"/>
          <p:cNvSpPr txBox="1"/>
          <p:nvPr/>
        </p:nvSpPr>
        <p:spPr>
          <a:xfrm>
            <a:off x="1326573" y="2057400"/>
            <a:ext cx="10713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355600" marR="98171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you have any prototypes, patents, pilots etc.?</a:t>
            </a:r>
            <a:endParaRPr/>
          </a:p>
          <a:p>
            <a:pPr marL="355600" marR="98171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major goals have you achieved so far and what are the major next steps you plan on taking?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2" name="Google Shape;112;p9"/>
          <p:cNvSpPr/>
          <p:nvPr/>
        </p:nvSpPr>
        <p:spPr>
          <a:xfrm>
            <a:off x="2463195" y="1600200"/>
            <a:ext cx="7888732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solidFill>
                  <a:schemeClr val="dk1"/>
                </a:solidFill>
              </a:rPr>
              <a:t>Smart</a:t>
            </a:r>
            <a:r>
              <a:rPr lang="en-US" sz="1500" dirty="0" err="1">
                <a:solidFill>
                  <a:srgbClr val="C00000"/>
                </a:solidFill>
              </a:rPr>
              <a:t>IDEA</a:t>
            </a:r>
            <a:r>
              <a:rPr lang="en-US" sz="1500" dirty="0" err="1">
                <a:solidFill>
                  <a:schemeClr val="dk1"/>
                </a:solidFill>
              </a:rPr>
              <a:t>thon</a:t>
            </a:r>
            <a:r>
              <a:rPr lang="en-US" sz="1500" dirty="0">
                <a:solidFill>
                  <a:schemeClr val="dk1"/>
                </a:solidFill>
              </a:rPr>
              <a:t> - </a:t>
            </a:r>
            <a:r>
              <a:rPr lang="en-US" sz="1500" dirty="0" smtClean="0">
                <a:solidFill>
                  <a:schemeClr val="dk1"/>
                </a:solidFill>
              </a:rPr>
              <a:t>2026</a:t>
            </a:r>
            <a:endParaRPr sz="1500" dirty="0">
              <a:solidFill>
                <a:schemeClr val="dk1"/>
              </a:solidFill>
            </a:endParaRPr>
          </a:p>
        </p:txBody>
      </p:sp>
      <p:sp>
        <p:nvSpPr>
          <p:cNvPr id="114" name="Google Shape;114;p9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115" name="Google Shape;115;p9"/>
          <p:cNvSpPr txBox="1"/>
          <p:nvPr/>
        </p:nvSpPr>
        <p:spPr>
          <a:xfrm rot="-1105025">
            <a:off x="4859486" y="4197874"/>
            <a:ext cx="4258829" cy="947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OPTIONAL</a:t>
            </a:r>
            <a:endParaRPr sz="60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50;p1"/>
          <p:cNvSpPr txBox="1">
            <a:spLocks/>
          </p:cNvSpPr>
          <p:nvPr/>
        </p:nvSpPr>
        <p:spPr>
          <a:xfrm>
            <a:off x="4038600" y="635571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Smart</a:t>
            </a:r>
            <a:r>
              <a:rPr lang="en-US" sz="1500" smtClean="0">
                <a:solidFill>
                  <a:srgbClr val="006600"/>
                </a:solidFill>
              </a:rPr>
              <a:t>IDEA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thon</a:t>
            </a:r>
            <a:r>
              <a:rPr lang="en-US" sz="1500" smtClean="0">
                <a:solidFill>
                  <a:srgbClr val="006600"/>
                </a:solidFill>
              </a:rPr>
              <a:t> 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sz="1500" smtClean="0">
                <a:solidFill>
                  <a:srgbClr val="006600"/>
                </a:solidFill>
              </a:rPr>
              <a:t> 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lang="en-US" sz="1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"/>
          <p:cNvSpPr txBox="1">
            <a:spLocks noGrp="1"/>
          </p:cNvSpPr>
          <p:nvPr>
            <p:ph type="title"/>
          </p:nvPr>
        </p:nvSpPr>
        <p:spPr>
          <a:xfrm>
            <a:off x="4419600" y="1035150"/>
            <a:ext cx="4548600" cy="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TEAM</a:t>
            </a:r>
            <a:endParaRPr/>
          </a:p>
        </p:txBody>
      </p:sp>
      <p:sp>
        <p:nvSpPr>
          <p:cNvPr id="121" name="Google Shape;121;p10"/>
          <p:cNvSpPr txBox="1"/>
          <p:nvPr/>
        </p:nvSpPr>
        <p:spPr>
          <a:xfrm>
            <a:off x="1905000" y="2335853"/>
            <a:ext cx="9101773" cy="217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4125" rIns="0" bIns="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List the key team members (and co-founders if applicable) and detail how their expertise and previous experience can help establish the company’s competitive advantage.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Exhibit unity in thinking, in strategy, in values, and finally in purpose</a:t>
            </a:r>
            <a:endParaRPr/>
          </a:p>
        </p:txBody>
      </p:sp>
      <p:sp>
        <p:nvSpPr>
          <p:cNvPr id="122" name="Google Shape;122;p10"/>
          <p:cNvSpPr/>
          <p:nvPr/>
        </p:nvSpPr>
        <p:spPr>
          <a:xfrm>
            <a:off x="3505200" y="1981200"/>
            <a:ext cx="5384800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solidFill>
                  <a:schemeClr val="dk1"/>
                </a:solidFill>
              </a:rPr>
              <a:t>Smart</a:t>
            </a:r>
            <a:r>
              <a:rPr lang="en-US" sz="1500" dirty="0" err="1">
                <a:solidFill>
                  <a:srgbClr val="C00000"/>
                </a:solidFill>
              </a:rPr>
              <a:t>IDEA</a:t>
            </a:r>
            <a:r>
              <a:rPr lang="en-US" sz="1500" dirty="0" err="1">
                <a:solidFill>
                  <a:schemeClr val="dk1"/>
                </a:solidFill>
              </a:rPr>
              <a:t>thon</a:t>
            </a:r>
            <a:r>
              <a:rPr lang="en-US" sz="1500" dirty="0">
                <a:solidFill>
                  <a:schemeClr val="dk1"/>
                </a:solidFill>
              </a:rPr>
              <a:t> - </a:t>
            </a:r>
            <a:r>
              <a:rPr lang="en-US" sz="1500" dirty="0" smtClean="0">
                <a:solidFill>
                  <a:schemeClr val="dk1"/>
                </a:solidFill>
              </a:rPr>
              <a:t>2026</a:t>
            </a:r>
            <a:endParaRPr sz="1500" dirty="0">
              <a:solidFill>
                <a:schemeClr val="dk1"/>
              </a:solidFill>
            </a:endParaRPr>
          </a:p>
        </p:txBody>
      </p:sp>
      <p:sp>
        <p:nvSpPr>
          <p:cNvPr id="124" name="Google Shape;124;p10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7" name="Google Shape;50;p1"/>
          <p:cNvSpPr txBox="1">
            <a:spLocks/>
          </p:cNvSpPr>
          <p:nvPr/>
        </p:nvSpPr>
        <p:spPr>
          <a:xfrm>
            <a:off x="4038600" y="635571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Smart</a:t>
            </a:r>
            <a:r>
              <a:rPr lang="en-US" sz="1500" smtClean="0">
                <a:solidFill>
                  <a:srgbClr val="006600"/>
                </a:solidFill>
              </a:rPr>
              <a:t>IDEA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thon</a:t>
            </a:r>
            <a:r>
              <a:rPr lang="en-US" sz="1500" smtClean="0">
                <a:solidFill>
                  <a:srgbClr val="006600"/>
                </a:solidFill>
              </a:rPr>
              <a:t> 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sz="1500" smtClean="0">
                <a:solidFill>
                  <a:srgbClr val="006600"/>
                </a:solidFill>
              </a:rPr>
              <a:t> </a:t>
            </a:r>
            <a:r>
              <a:rPr lang="en-US" sz="150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lang="en-US" sz="1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martIDEAtho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417</Words>
  <Application>Microsoft Office PowerPoint</Application>
  <PresentationFormat>Widescreen</PresentationFormat>
  <Paragraphs>61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Helvetica Neue</vt:lpstr>
      <vt:lpstr>Calibri</vt:lpstr>
      <vt:lpstr>Lucida Sans</vt:lpstr>
      <vt:lpstr>Arial</vt:lpstr>
      <vt:lpstr>SmartIDEAthon</vt:lpstr>
      <vt:lpstr>PowerPoint Presentation</vt:lpstr>
      <vt:lpstr>PROBLEM</vt:lpstr>
      <vt:lpstr>PowerPoint Presentation</vt:lpstr>
      <vt:lpstr>PowerPoint Presentation</vt:lpstr>
      <vt:lpstr>PowerPoint Presentation</vt:lpstr>
      <vt:lpstr>PowerPoint Presentation</vt:lpstr>
      <vt:lpstr>BUSINESS MODEL </vt:lpstr>
      <vt:lpstr>ACHIEVEMENTS &amp; MILESTONES</vt:lpstr>
      <vt:lpstr>THE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Vineet Kumar</cp:lastModifiedBy>
  <cp:revision>1</cp:revision>
  <dcterms:created xsi:type="dcterms:W3CDTF">2022-03-18T03:49:28Z</dcterms:created>
  <dcterms:modified xsi:type="dcterms:W3CDTF">2026-07-21T05:19:47Z</dcterms:modified>
</cp:coreProperties>
</file>